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FA8C-ED7D-4B28-825D-8CAC0A054DBE}" type="datetimeFigureOut">
              <a:rPr lang="fr-FR" smtClean="0"/>
              <a:pPr/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BCB67-ACDF-4890-A9ED-1371C06182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794EB43-C9FD-49D6-9C7F-6C37E1086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900" y="2693988"/>
            <a:ext cx="8458200" cy="1470025"/>
          </a:xfrm>
        </p:spPr>
        <p:txBody>
          <a:bodyPr>
            <a:noAutofit/>
          </a:bodyPr>
          <a:lstStyle/>
          <a:p>
            <a:r>
              <a:rPr lang="fr-FR" sz="6600" dirty="0">
                <a:solidFill>
                  <a:schemeClr val="bg1"/>
                </a:solidFill>
              </a:rPr>
              <a:t>POUR UN ENSEIGNANT</a:t>
            </a:r>
            <a:br>
              <a:rPr lang="fr-FR" sz="6600" dirty="0">
                <a:solidFill>
                  <a:schemeClr val="bg1"/>
                </a:solidFill>
              </a:rPr>
            </a:br>
            <a:r>
              <a:rPr lang="fr-FR" sz="6600" dirty="0">
                <a:solidFill>
                  <a:schemeClr val="bg1"/>
                </a:solidFill>
              </a:rPr>
              <a:t>DIDACTICIEN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DAA44B0-5AA6-483B-839E-C488A85F53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DE0B6C4-2806-42CA-BAC4-2648F4DE1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L’ENSEIGNANT DE FRANCAIS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Une formation </a:t>
            </a:r>
            <a:r>
              <a:rPr lang="fr-FR" i="1" dirty="0">
                <a:solidFill>
                  <a:schemeClr val="bg1"/>
                </a:solidFill>
              </a:rPr>
              <a:t>disciplinaire</a:t>
            </a:r>
            <a:r>
              <a:rPr lang="fr-FR" dirty="0">
                <a:solidFill>
                  <a:schemeClr val="bg1"/>
                </a:solidFill>
              </a:rPr>
              <a:t> à l’université</a:t>
            </a:r>
          </a:p>
          <a:p>
            <a:r>
              <a:rPr lang="fr-FR" dirty="0">
                <a:solidFill>
                  <a:schemeClr val="bg1"/>
                </a:solidFill>
              </a:rPr>
              <a:t>Une formation </a:t>
            </a:r>
            <a:r>
              <a:rPr lang="fr-FR" i="1" dirty="0">
                <a:solidFill>
                  <a:schemeClr val="bg1"/>
                </a:solidFill>
              </a:rPr>
              <a:t>professionnelle</a:t>
            </a:r>
            <a:r>
              <a:rPr lang="fr-FR" dirty="0">
                <a:solidFill>
                  <a:schemeClr val="bg1"/>
                </a:solidFill>
              </a:rPr>
              <a:t> à l’IUFM, l’ESPE ou l’ISFEC</a:t>
            </a:r>
          </a:p>
          <a:p>
            <a:r>
              <a:rPr lang="fr-FR" dirty="0">
                <a:solidFill>
                  <a:schemeClr val="bg1"/>
                </a:solidFill>
              </a:rPr>
              <a:t>Une formation </a:t>
            </a:r>
            <a:r>
              <a:rPr lang="fr-FR" i="1" dirty="0">
                <a:solidFill>
                  <a:schemeClr val="bg1"/>
                </a:solidFill>
              </a:rPr>
              <a:t>pédagogique </a:t>
            </a:r>
            <a:r>
              <a:rPr lang="fr-FR" dirty="0">
                <a:solidFill>
                  <a:schemeClr val="bg1"/>
                </a:solidFill>
              </a:rPr>
              <a:t>consolidée par la pratique</a:t>
            </a:r>
          </a:p>
          <a:p>
            <a:r>
              <a:rPr lang="fr-FR" dirty="0">
                <a:solidFill>
                  <a:schemeClr val="bg1"/>
                </a:solidFill>
              </a:rPr>
              <a:t>Quelle formation </a:t>
            </a:r>
            <a:r>
              <a:rPr lang="fr-FR" b="1" i="1" dirty="0">
                <a:solidFill>
                  <a:schemeClr val="bg1"/>
                </a:solidFill>
              </a:rPr>
              <a:t>didactique</a:t>
            </a:r>
            <a:r>
              <a:rPr lang="fr-FR" dirty="0">
                <a:solidFill>
                  <a:schemeClr val="bg1"/>
                </a:solidFill>
              </a:rPr>
              <a:t>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CC39DC-C50C-4616-BAEB-66A9D96C59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C56A33F-2297-4EB5-8C04-9580E70F2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DIDACTIQUE, DIDACTICIENS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Ces termes désignent la recherche et les chercheurs</a:t>
            </a:r>
          </a:p>
          <a:p>
            <a:pPr algn="just"/>
            <a:r>
              <a:rPr lang="fr-FR" i="1" dirty="0">
                <a:solidFill>
                  <a:schemeClr val="bg1"/>
                </a:solidFill>
              </a:rPr>
              <a:t>« Les didactiques sont des disciplines de recherche qui analysent les contenus (savoirs, savoir-faire…) en tant qu’ils sont objets d’enseignement et d’apprentissage, référés et référables à des matières scolaires » </a:t>
            </a:r>
            <a:r>
              <a:rPr lang="fr-FR" dirty="0">
                <a:solidFill>
                  <a:schemeClr val="bg1"/>
                </a:solidFill>
              </a:rPr>
              <a:t>Y. Reuter</a:t>
            </a:r>
          </a:p>
          <a:p>
            <a:pPr algn="just"/>
            <a:r>
              <a:rPr lang="fr-FR" dirty="0">
                <a:solidFill>
                  <a:schemeClr val="bg1"/>
                </a:solidFill>
              </a:rPr>
              <a:t>En lien avec </a:t>
            </a:r>
            <a:r>
              <a:rPr lang="fr-FR" i="1" dirty="0">
                <a:solidFill>
                  <a:schemeClr val="bg1"/>
                </a:solidFill>
              </a:rPr>
              <a:t>:</a:t>
            </a:r>
            <a:endParaRPr lang="fr-FR" dirty="0">
              <a:solidFill>
                <a:schemeClr val="bg1"/>
              </a:solidFill>
            </a:endParaRPr>
          </a:p>
          <a:p>
            <a:pPr lvl="1" algn="just">
              <a:buNone/>
            </a:pPr>
            <a:r>
              <a:rPr lang="fr-FR" dirty="0">
                <a:solidFill>
                  <a:schemeClr val="bg1"/>
                </a:solidFill>
              </a:rPr>
              <a:t>Les pratiques d’enseignement</a:t>
            </a:r>
          </a:p>
          <a:p>
            <a:pPr lvl="1" algn="just">
              <a:buNone/>
            </a:pPr>
            <a:r>
              <a:rPr lang="fr-FR" dirty="0">
                <a:solidFill>
                  <a:schemeClr val="bg1"/>
                </a:solidFill>
              </a:rPr>
              <a:t>Les prescriptions des instructions officielles</a:t>
            </a:r>
          </a:p>
          <a:p>
            <a:pPr lvl="1" algn="just">
              <a:buNone/>
            </a:pPr>
            <a:r>
              <a:rPr lang="fr-FR" dirty="0">
                <a:solidFill>
                  <a:schemeClr val="bg1"/>
                </a:solidFill>
              </a:rPr>
              <a:t>Les recommandations des formateurs et des inspecteurs</a:t>
            </a:r>
          </a:p>
          <a:p>
            <a:pPr>
              <a:buNone/>
            </a:pPr>
            <a:endParaRPr lang="fr-FR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C7E3608-560C-44DF-A6F2-12AE46001A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A8963A3-6D23-46C6-A1CE-C31A93CEA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07605" y="274638"/>
            <a:ext cx="10048157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MAIS QUEL LIEN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 AVEC L’ENSEIGNANT ET SON TRAVAIL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i="1" dirty="0">
                <a:solidFill>
                  <a:schemeClr val="bg1"/>
                </a:solidFill>
              </a:rPr>
              <a:t>La transposition didactique </a:t>
            </a:r>
            <a:r>
              <a:rPr lang="fr-FR" dirty="0">
                <a:solidFill>
                  <a:schemeClr val="bg1"/>
                </a:solidFill>
              </a:rPr>
              <a:t>: le passage des savoirs savants aux savoirs enseignés et enseignables (Chevallard)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r>
              <a:rPr lang="fr-FR" b="1" i="1" dirty="0">
                <a:solidFill>
                  <a:schemeClr val="bg1"/>
                </a:solidFill>
              </a:rPr>
              <a:t>L’ingénierie </a:t>
            </a:r>
            <a:r>
              <a:rPr lang="fr-FR" dirty="0">
                <a:solidFill>
                  <a:schemeClr val="bg1"/>
                </a:solidFill>
              </a:rPr>
              <a:t>: elle recouvre les opérations à effectuer pour mettre au point les moyens d’enseignement : plans d’’année, séquences, dispositifs d’apprentissage et d’évaluation</a:t>
            </a:r>
            <a:endParaRPr lang="fr-FR" b="1" i="1" dirty="0"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8EC9279-293B-4461-82D1-EDF8BEDC65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EED2477-0784-41EE-BF10-B1697B198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L’ENSEIGNANT DIDACTICIEN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S’approprie les grands domaines de recherche didactique de sa discipline (didactique de l’oral, de la lecture, de l’écriture, de la langue)</a:t>
            </a:r>
          </a:p>
          <a:p>
            <a:pPr algn="just"/>
            <a:r>
              <a:rPr lang="fr-FR" dirty="0">
                <a:solidFill>
                  <a:schemeClr val="bg1"/>
                </a:solidFill>
              </a:rPr>
              <a:t>Conçoit en équipe la mise en œuvre de son enseignement (plans d’année, séquences)</a:t>
            </a:r>
          </a:p>
          <a:p>
            <a:pPr algn="just"/>
            <a:r>
              <a:rPr lang="fr-FR" dirty="0">
                <a:solidFill>
                  <a:schemeClr val="bg1"/>
                </a:solidFill>
              </a:rPr>
              <a:t>Doit disposer de ressources de formation  adaptées à ses besoins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D2F91FC-D568-4C73-B979-00D864D81A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44A43A5-72F6-4827-9BEC-39E1E5517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L’EXEMPLE DE L’ECRITURE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 numCol="2">
            <a:normAutofit fontScale="77500" lnSpcReduction="20000"/>
          </a:bodyPr>
          <a:lstStyle/>
          <a:p>
            <a:pPr algn="ctr">
              <a:buNone/>
            </a:pPr>
            <a:r>
              <a:rPr lang="fr-FR" b="1" dirty="0">
                <a:solidFill>
                  <a:schemeClr val="bg1"/>
                </a:solidFill>
              </a:rPr>
              <a:t>APPROCHE</a:t>
            </a:r>
          </a:p>
          <a:p>
            <a:pPr algn="ctr">
              <a:buNone/>
            </a:pPr>
            <a:r>
              <a:rPr lang="fr-FR" b="1" dirty="0">
                <a:solidFill>
                  <a:schemeClr val="bg1"/>
                </a:solidFill>
              </a:rPr>
              <a:t> DISCIPLINAIRE</a:t>
            </a:r>
          </a:p>
          <a:p>
            <a:pPr algn="ctr">
              <a:buNone/>
            </a:pPr>
            <a:endParaRPr lang="fr-F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600" dirty="0">
                <a:solidFill>
                  <a:schemeClr val="bg1"/>
                </a:solidFill>
              </a:rPr>
              <a:t>Lecture de corpus ou d’œuvre intégrale</a:t>
            </a:r>
          </a:p>
          <a:p>
            <a:pPr>
              <a:buNone/>
            </a:pPr>
            <a:r>
              <a:rPr lang="fr-FR" sz="2600" dirty="0">
                <a:solidFill>
                  <a:schemeClr val="bg1"/>
                </a:solidFill>
              </a:rPr>
              <a:t>Travail sur des points de langue</a:t>
            </a:r>
          </a:p>
          <a:p>
            <a:pPr>
              <a:buNone/>
            </a:pPr>
            <a:r>
              <a:rPr lang="fr-FR" sz="2600" dirty="0">
                <a:solidFill>
                  <a:schemeClr val="bg1"/>
                </a:solidFill>
              </a:rPr>
              <a:t>Traitement d’un sujet et production écrite</a:t>
            </a:r>
          </a:p>
          <a:p>
            <a:pPr>
              <a:buNone/>
            </a:pPr>
            <a:r>
              <a:rPr lang="fr-FR" sz="2600" dirty="0">
                <a:solidFill>
                  <a:schemeClr val="bg1"/>
                </a:solidFill>
              </a:rPr>
              <a:t>Compte rendu des copies</a:t>
            </a:r>
          </a:p>
          <a:p>
            <a:pPr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b="1" dirty="0">
                <a:solidFill>
                  <a:schemeClr val="bg1"/>
                </a:solidFill>
              </a:rPr>
              <a:t>APPROCHE </a:t>
            </a:r>
          </a:p>
          <a:p>
            <a:pPr algn="ctr">
              <a:buNone/>
            </a:pPr>
            <a:r>
              <a:rPr lang="fr-FR" b="1" dirty="0">
                <a:solidFill>
                  <a:schemeClr val="bg1"/>
                </a:solidFill>
              </a:rPr>
              <a:t>DIDACTIQUE</a:t>
            </a:r>
          </a:p>
          <a:p>
            <a:pPr algn="ctr">
              <a:buNone/>
            </a:pPr>
            <a:endParaRPr lang="fr-FR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Lecture de corpus ou d’œuvre intégrale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Situations d’échanges et d’interactions sur le processus d’écriture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Production d’écrits intermédiaires, travail de la réécriture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Travail sur les critères d’évaluation et mise au point d’un écrit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Compte  rendu des copies.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6DFABC9-4E5D-4D32-8589-682DAB9251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66EB9EF-E92E-4A14-80A1-A6E528B5B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05" y="-99392"/>
            <a:ext cx="10159210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DES CHOIX, DES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L’enseignant didacticien entretient un ressourcement intellectuel et une veille disciplinaire et didactique, il ne présente pas une attitude résistante au changement.</a:t>
            </a:r>
          </a:p>
          <a:p>
            <a:r>
              <a:rPr lang="fr-FR" sz="2800" dirty="0">
                <a:solidFill>
                  <a:schemeClr val="bg1"/>
                </a:solidFill>
              </a:rPr>
              <a:t>Il met du sens dans ses propositions d’activités aux  élèves pour développer leur engagement et leur motivation.</a:t>
            </a:r>
          </a:p>
          <a:p>
            <a:r>
              <a:rPr lang="fr-FR" sz="2800" dirty="0">
                <a:solidFill>
                  <a:schemeClr val="bg1"/>
                </a:solidFill>
              </a:rPr>
              <a:t>Acteur impliqué, il exerce son autonomie par l’analyse des mutations du système scolaire en lien avec celles de sa discipline.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B270F96-0D11-40C6-903B-5DB757AFE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24"/>
            <a:ext cx="1982125" cy="3559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280</Words>
  <Application>Microsoft Office PowerPoint</Application>
  <PresentationFormat>Affichage à l'écran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POUR UN ENSEIGNANT DIDACTICIEN</vt:lpstr>
      <vt:lpstr>L’ENSEIGNANT DE FRANCAIS</vt:lpstr>
      <vt:lpstr>DIDACTIQUE, DIDACTICIENS</vt:lpstr>
      <vt:lpstr>MAIS QUEL LIEN  AVEC L’ENSEIGNANT ET SON TRAVAIL ?</vt:lpstr>
      <vt:lpstr>L’ENSEIGNANT DIDACTICIEN</vt:lpstr>
      <vt:lpstr>L’EXEMPLE DE L’ECRITURE</vt:lpstr>
      <vt:lpstr>DES CHOIX, DES OBJECTIFS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UN ENSEIGNANT DIDACTICIEN</dc:title>
  <dc:creator>Jean-Claude MEYER</dc:creator>
  <cp:lastModifiedBy>Alain</cp:lastModifiedBy>
  <cp:revision>15</cp:revision>
  <dcterms:created xsi:type="dcterms:W3CDTF">2017-10-19T09:00:08Z</dcterms:created>
  <dcterms:modified xsi:type="dcterms:W3CDTF">2017-10-25T12:48:32Z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